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97" r:id="rId2"/>
    <p:sldId id="452" r:id="rId3"/>
    <p:sldId id="453" r:id="rId4"/>
    <p:sldId id="454" r:id="rId5"/>
    <p:sldId id="455" r:id="rId6"/>
    <p:sldId id="544" r:id="rId7"/>
    <p:sldId id="456" r:id="rId8"/>
    <p:sldId id="457" r:id="rId9"/>
    <p:sldId id="833" r:id="rId10"/>
    <p:sldId id="545" r:id="rId11"/>
    <p:sldId id="546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834" r:id="rId20"/>
    <p:sldId id="299" r:id="rId21"/>
    <p:sldId id="310" r:id="rId22"/>
    <p:sldId id="311" r:id="rId23"/>
    <p:sldId id="300" r:id="rId24"/>
    <p:sldId id="308" r:id="rId25"/>
    <p:sldId id="309" r:id="rId26"/>
    <p:sldId id="836" r:id="rId27"/>
    <p:sldId id="835" r:id="rId28"/>
    <p:sldId id="838" r:id="rId29"/>
    <p:sldId id="837" r:id="rId30"/>
    <p:sldId id="839" r:id="rId31"/>
    <p:sldId id="840" r:id="rId32"/>
    <p:sldId id="841" r:id="rId33"/>
    <p:sldId id="842" r:id="rId34"/>
    <p:sldId id="843" r:id="rId35"/>
    <p:sldId id="844" r:id="rId36"/>
    <p:sldId id="845" r:id="rId37"/>
    <p:sldId id="846" r:id="rId38"/>
    <p:sldId id="847" r:id="rId39"/>
    <p:sldId id="848" r:id="rId40"/>
    <p:sldId id="856" r:id="rId41"/>
    <p:sldId id="857" r:id="rId42"/>
    <p:sldId id="849" r:id="rId43"/>
    <p:sldId id="850" r:id="rId44"/>
    <p:sldId id="851" r:id="rId45"/>
    <p:sldId id="852" r:id="rId46"/>
    <p:sldId id="853" r:id="rId47"/>
    <p:sldId id="854" r:id="rId48"/>
    <p:sldId id="855" r:id="rId4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0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5/23/23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5/23/23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5/23/23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5/23/23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5/23/23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5/23/23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5/23/23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5/23/23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5/23/23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latform.openai.com/docs/api-reference/completions/create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&amp; GPT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5/23/23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Vector/Pattern/DNN – 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0038" y="1727072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Vectors exist for the terms – vector for Lebron James, has commonalities with basketball, celebrity, &amp; male in many dimensions simultaneously.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18" y="2443755"/>
            <a:ext cx="5395403" cy="36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0038" y="1202816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The model uses the word embeddings, recurrent neural networks and language transformers to recognize words and phrase concepts that are then used for text generation.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" y="2432217"/>
            <a:ext cx="4528002" cy="30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B904-3167-0494-9A5A-EC83182775B3}"/>
              </a:ext>
            </a:extLst>
          </p:cNvPr>
          <p:cNvSpPr txBox="1"/>
          <p:nvPr/>
        </p:nvSpPr>
        <p:spPr>
          <a:xfrm>
            <a:off x="4572000" y="1920230"/>
            <a:ext cx="440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User: </a:t>
            </a:r>
            <a:r>
              <a:rPr lang="en-US" dirty="0"/>
              <a:t>Tell me about the oil industry.</a:t>
            </a:r>
          </a:p>
          <a:p>
            <a:r>
              <a:rPr lang="en-US" b="1" dirty="0"/>
              <a:t>Word Embedding: </a:t>
            </a:r>
            <a:r>
              <a:rPr lang="en-US" dirty="0"/>
              <a:t>inquiry, personalization, oil, industry, business…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C86B-209E-5C9D-2392-5DA9535F9CE7}"/>
              </a:ext>
            </a:extLst>
          </p:cNvPr>
          <p:cNvSpPr txBox="1"/>
          <p:nvPr/>
        </p:nvSpPr>
        <p:spPr>
          <a:xfrm>
            <a:off x="4572000" y="2843560"/>
            <a:ext cx="44099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Response Construction:</a:t>
            </a:r>
          </a:p>
          <a:p>
            <a:r>
              <a:rPr lang="en-US" sz="1600" dirty="0"/>
              <a:t>+”sure”, [pattern to respond to inquiry]</a:t>
            </a:r>
          </a:p>
          <a:p>
            <a:r>
              <a:rPr lang="en-US" sz="1600" dirty="0"/>
              <a:t>+Add vector “sure” and generate next phrase: “here are some industry topics for you” [pattern to respond to inquiry, sure &amp; personalization]</a:t>
            </a:r>
          </a:p>
          <a:p>
            <a:r>
              <a:rPr lang="en-US" sz="1600" dirty="0"/>
              <a:t>+Add vector “industry topics” and generate next phrase “The Gulf states…”</a:t>
            </a:r>
          </a:p>
          <a:p>
            <a:r>
              <a:rPr lang="en-US" sz="1600" dirty="0"/>
              <a:t>+Add Gulf states vector “produce petroleum”</a:t>
            </a:r>
          </a:p>
          <a:p>
            <a:r>
              <a:rPr lang="en-US" sz="1600" dirty="0"/>
              <a:t>+Add produce petroleum vector and generate next phrase “in barrels”.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A45C-AC84-FDF9-B2C8-336E393BA5A8}"/>
              </a:ext>
            </a:extLst>
          </p:cNvPr>
          <p:cNvSpPr txBox="1"/>
          <p:nvPr/>
        </p:nvSpPr>
        <p:spPr>
          <a:xfrm>
            <a:off x="167507" y="5764169"/>
            <a:ext cx="8922807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Response to User: Sure Here are some industry topics.  The Gulf states produce petroleum in barrels…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NLP/TM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6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hard!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6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922134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08D52-A106-49AF-905E-9F3D62EE4D69}"/>
              </a:ext>
            </a:extLst>
          </p:cNvPr>
          <p:cNvSpPr/>
          <p:nvPr/>
        </p:nvSpPr>
        <p:spPr>
          <a:xfrm>
            <a:off x="2917545" y="2986912"/>
            <a:ext cx="337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🐝🔀🙏👁️👁️➡️🌎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2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811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Hipster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403535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65610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98522-77AC-DC61-4EFE-274AF73D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48E24-0259-DFC1-DD5C-AA1F22D0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than build GPTs w/R, let’s use </a:t>
            </a:r>
            <a:r>
              <a:rPr lang="en-US" dirty="0" err="1"/>
              <a:t>openAI’s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D039A-3E20-6DC4-4CB1-9C8519A3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5C5F-06AE-65B7-7965-6F8D91187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4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5340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5/23/23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5/23/23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5/23/23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5/23/23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5/23/23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08037-1246-CC93-172C-A75734B1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120BFC-F53F-B9FD-FBEB-5841352E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mckaywrigley</a:t>
            </a:r>
            <a:r>
              <a:rPr lang="en-US" dirty="0"/>
              <a:t>/chatbot-</a:t>
            </a:r>
            <a:r>
              <a:rPr lang="en-US" dirty="0" err="1"/>
              <a:t>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CDCE9-6606-A86F-0026-56DC4762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5086-B803-14B9-5DA0-1014EC83D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30420-35A3-9788-423C-3934303C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168" y="1348995"/>
            <a:ext cx="4969764" cy="4963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EEA85-621E-FE87-ACED-6AF5D4E3518D}"/>
              </a:ext>
            </a:extLst>
          </p:cNvPr>
          <p:cNvSpPr txBox="1"/>
          <p:nvPr/>
        </p:nvSpPr>
        <p:spPr>
          <a:xfrm>
            <a:off x="762000" y="2920160"/>
            <a:ext cx="205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Cheaper as API</a:t>
            </a:r>
          </a:p>
          <a:p>
            <a:r>
              <a:rPr lang="en-US" dirty="0"/>
              <a:t>No “busy” downtime</a:t>
            </a:r>
          </a:p>
        </p:txBody>
      </p:sp>
    </p:spTree>
    <p:extLst>
      <p:ext uri="{BB962C8B-B14F-4D97-AF65-F5344CB8AC3E}">
        <p14:creationId xmlns:p14="http://schemas.microsoft.com/office/powerpoint/2010/main" val="369923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1117-40BD-CE8B-8603-D0AD23E0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604698-5108-6F56-0DFF-B2C9E0D1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</a:t>
            </a:r>
            <a:r>
              <a:rPr lang="en-US" dirty="0" err="1"/>
              <a:t>openAI’s</a:t>
            </a:r>
            <a:r>
              <a:rPr lang="en-US" dirty="0"/>
              <a:t> API for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D5AD-4C21-8C83-6EAB-F1759386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4038-31D0-E66C-5C19-4F2B43A2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518E8-F5BD-A362-D831-2A06EBB6FFC3}"/>
              </a:ext>
            </a:extLst>
          </p:cNvPr>
          <p:cNvSpPr txBox="1"/>
          <p:nvPr/>
        </p:nvSpPr>
        <p:spPr>
          <a:xfrm>
            <a:off x="451104" y="1355485"/>
            <a:ext cx="742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more control over the response characteristics with API parameters:</a:t>
            </a:r>
          </a:p>
          <a:p>
            <a:r>
              <a:rPr lang="en-US" sz="1800" dirty="0"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https://platform.openai.com/docs/api-reference/completions/create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1A3F7F-BC87-1E53-4935-9E8604B5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01816"/>
            <a:ext cx="7772400" cy="44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1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1D31D-CA03-22C4-B97E-1B55A79F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6166-740B-AC5E-EEFA-C8DD7476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A_exampleOpenAPI.R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F9605-F6D0-9CA2-EF03-C7CD3966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D3CE5-9371-EA2D-BBDF-B7D09C4D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32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EB2E6-5D93-BB36-EAFF-A5C823C6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99DEDB-4896-FDF3-14D5-FBBE4AEE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65126"/>
            <a:ext cx="8332470" cy="591477"/>
          </a:xfrm>
        </p:spPr>
        <p:txBody>
          <a:bodyPr/>
          <a:lstStyle/>
          <a:p>
            <a:r>
              <a:rPr lang="en-US" dirty="0"/>
              <a:t>We can build support functions for our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ED26-AA6A-5804-3A56-E0A9BE2B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09838-4D71-3A1D-2059-7DBFE0CD2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35A7C-F6E7-EBB7-CF0C-8DDB9B9A1829}"/>
              </a:ext>
            </a:extLst>
          </p:cNvPr>
          <p:cNvSpPr txBox="1"/>
          <p:nvPr/>
        </p:nvSpPr>
        <p:spPr>
          <a:xfrm>
            <a:off x="498729" y="1210297"/>
            <a:ext cx="461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Just stay in R-Studio and ask questions!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1D101-1593-83A1-60A3-365E7FEB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" y="1665407"/>
            <a:ext cx="7772400" cy="3190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AC11D-6A97-1EB1-6708-C1A8F70B9CAE}"/>
              </a:ext>
            </a:extLst>
          </p:cNvPr>
          <p:cNvSpPr txBox="1"/>
          <p:nvPr/>
        </p:nvSpPr>
        <p:spPr>
          <a:xfrm>
            <a:off x="2896345" y="5757431"/>
            <a:ext cx="290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B_anyPromptOpenAI.R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0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97089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9699-A5D8-4C5A-2C7D-44B5A672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D2DB58-3C2A-F66A-E4D2-EFE8C95C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365126"/>
            <a:ext cx="9009888" cy="591477"/>
          </a:xfrm>
        </p:spPr>
        <p:txBody>
          <a:bodyPr/>
          <a:lstStyle/>
          <a:p>
            <a:r>
              <a:rPr lang="en-US" sz="3200" dirty="0"/>
              <a:t>Let’s get something more specific to help our coding.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02FF-FB34-6987-11FA-891959D9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4B1A-D088-0D80-4F21-56EF8BF5D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EB796-5642-588E-112A-C2B9EDE0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7845"/>
            <a:ext cx="7772400" cy="2167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33D4A2-ABDC-7DB0-F9AE-315DF919B80C}"/>
              </a:ext>
            </a:extLst>
          </p:cNvPr>
          <p:cNvSpPr txBox="1"/>
          <p:nvPr/>
        </p:nvSpPr>
        <p:spPr>
          <a:xfrm>
            <a:off x="3028950" y="5742432"/>
            <a:ext cx="29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C_codeHelperOpenAI.R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5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60232-7AA9-47A3-DF64-504FE0FD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5D6E0-DD92-CD4C-D634-30A5F26D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000" dirty="0"/>
              <a:t>You can load these easily anytime you’re coding for the cases to help you if needed!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45F9-492F-2682-1162-B5A6F228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66F7-2996-76B3-6DAB-DEBB4CBB5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627A4-CCC5-AAE8-87F0-BB9FCEDE4ED9}"/>
              </a:ext>
            </a:extLst>
          </p:cNvPr>
          <p:cNvSpPr txBox="1"/>
          <p:nvPr/>
        </p:nvSpPr>
        <p:spPr>
          <a:xfrm>
            <a:off x="335071" y="1597152"/>
            <a:ext cx="847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Upside:</a:t>
            </a:r>
          </a:p>
          <a:p>
            <a:r>
              <a:rPr lang="en-US" dirty="0"/>
              <a:t>This technology is a productivity boost.</a:t>
            </a:r>
          </a:p>
          <a:p>
            <a:r>
              <a:rPr lang="en-US" dirty="0"/>
              <a:t>No computer scientist or data scientist knows everything!  Why not use this to help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5F41B-FB9A-156A-EC5E-87AFC798F0DF}"/>
              </a:ext>
            </a:extLst>
          </p:cNvPr>
          <p:cNvSpPr txBox="1"/>
          <p:nvPr/>
        </p:nvSpPr>
        <p:spPr>
          <a:xfrm>
            <a:off x="335071" y="4291352"/>
            <a:ext cx="8613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Downside:</a:t>
            </a:r>
          </a:p>
          <a:p>
            <a:r>
              <a:rPr lang="en-US" dirty="0"/>
              <a:t>What exactly does this code do?</a:t>
            </a:r>
          </a:p>
          <a:p>
            <a:r>
              <a:rPr lang="en-US" dirty="0"/>
              <a:t>What is this error (currently it often gets close but isn’t perfect so expertise is often still needed)?</a:t>
            </a:r>
          </a:p>
          <a:p>
            <a:r>
              <a:rPr lang="en-US" dirty="0"/>
              <a:t>Expectations for output and productivity will grow. </a:t>
            </a:r>
          </a:p>
        </p:txBody>
      </p:sp>
    </p:spTree>
    <p:extLst>
      <p:ext uri="{BB962C8B-B14F-4D97-AF65-F5344CB8AC3E}">
        <p14:creationId xmlns:p14="http://schemas.microsoft.com/office/powerpoint/2010/main" val="339302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73497-185E-65F7-162B-69446FEE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FEE26E-0C7A-7970-38F1-88D93FEB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" y="365126"/>
            <a:ext cx="8887968" cy="591477"/>
          </a:xfrm>
        </p:spPr>
        <p:txBody>
          <a:bodyPr/>
          <a:lstStyle/>
          <a:p>
            <a:r>
              <a:rPr lang="en-US" sz="2400" dirty="0"/>
              <a:t>In this class you can use this tool but my expectations are high.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411D1-255F-84D1-21C1-7A8F754B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0774-A59D-8401-8A4D-938032C36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3E53D-311F-3D24-DAB5-9B039B81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38088"/>
            <a:ext cx="7772400" cy="43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99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019B2-6233-99B6-C255-4EDD1C331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03"/>
          <a:stretch/>
        </p:blipFill>
        <p:spPr>
          <a:xfrm>
            <a:off x="628650" y="2639783"/>
            <a:ext cx="7772400" cy="20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CEE6E-2A91-2228-F91C-0F31384C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48"/>
          <a:stretch/>
        </p:blipFill>
        <p:spPr>
          <a:xfrm>
            <a:off x="697992" y="2363193"/>
            <a:ext cx="7772400" cy="39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37D05-EF07-381D-700A-6F0DE149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E1E45-ADE0-9CC1-D79F-2D86430D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Practice: Give 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67A60-4EE3-46AF-4CA9-DAEB2B11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C20B2-B2D4-76FE-1643-336D3AD20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DA7CB-277A-973D-4A79-8B9D1EAE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0689"/>
            <a:ext cx="7772400" cy="43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99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59834-E2C8-4E48-5879-9F0D3A97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2D125-AA55-DEA0-0B0A-B31AEEC8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786BC-08B2-302F-FBA4-D5C96DAB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F96F-99BF-6593-5FF0-4D6C1712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24A19-47EE-FD12-879D-FDDEE95D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52" y="1161702"/>
            <a:ext cx="4697695" cy="49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2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26E4F-45CD-E338-ACCD-D797B43D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E4D6B9-3585-8A08-5650-96AEBF9B9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65126"/>
            <a:ext cx="8332470" cy="591477"/>
          </a:xfrm>
        </p:spPr>
        <p:txBody>
          <a:bodyPr/>
          <a:lstStyle/>
          <a:p>
            <a:r>
              <a:rPr lang="en-US" dirty="0"/>
              <a:t>Other best practices – use those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4096 tokens!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3591-50F2-4BEF-CD0B-763CBF70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ED36-FF4A-B561-6454-2C62FC259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B08A2-62CF-7A2E-88BF-0C8F847C8CC1}"/>
              </a:ext>
            </a:extLst>
          </p:cNvPr>
          <p:cNvSpPr txBox="1"/>
          <p:nvPr/>
        </p:nvSpPr>
        <p:spPr>
          <a:xfrm>
            <a:off x="742950" y="2498681"/>
            <a:ext cx="32438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 token = ~4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 token = ~¾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100 tokens = ~75 words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Or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1-2 sentence = ~30 tokens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 paragraph = ~100 tokens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1,500 words = ~2048 tokens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20C93-7410-604B-BA20-67DF1437A029}"/>
              </a:ext>
            </a:extLst>
          </p:cNvPr>
          <p:cNvSpPr txBox="1"/>
          <p:nvPr/>
        </p:nvSpPr>
        <p:spPr>
          <a:xfrm>
            <a:off x="517398" y="1914144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OpenAI’s</a:t>
            </a:r>
            <a:r>
              <a:rPr lang="en-US" u="sng" dirty="0"/>
              <a:t> Docs: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BED03-DD21-27AD-A157-5EC2FC15A639}"/>
              </a:ext>
            </a:extLst>
          </p:cNvPr>
          <p:cNvSpPr txBox="1"/>
          <p:nvPr/>
        </p:nvSpPr>
        <p:spPr>
          <a:xfrm>
            <a:off x="4812031" y="2782948"/>
            <a:ext cx="3243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Please continue.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A1A"/>
                </a:solidFill>
                <a:latin typeface="proxima-nova"/>
              </a:rPr>
              <a:t>Please continue ```</a:t>
            </a:r>
            <a:endParaRPr lang="en-US" b="0" i="0" dirty="0">
              <a:solidFill>
                <a:srgbClr val="1A1A1A"/>
              </a:solidFill>
              <a:effectLst/>
              <a:latin typeface="proxima-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9CFB2-3F28-EE1E-A4E0-6A91D097814C}"/>
              </a:ext>
            </a:extLst>
          </p:cNvPr>
          <p:cNvSpPr txBox="1"/>
          <p:nvPr/>
        </p:nvSpPr>
        <p:spPr>
          <a:xfrm>
            <a:off x="4572000" y="1914144"/>
            <a:ext cx="405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Complex Responses may hit the limit and get cutoff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8AB8ED-E7E4-1FFF-83ED-B94679EB663E}"/>
              </a:ext>
            </a:extLst>
          </p:cNvPr>
          <p:cNvCxnSpPr/>
          <p:nvPr/>
        </p:nvCxnSpPr>
        <p:spPr>
          <a:xfrm>
            <a:off x="4328160" y="1999488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7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ECE12-5A43-07E0-7069-A7048D49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5EF9A-A351-DA4A-4059-03D86FF2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67590"/>
            <a:ext cx="8717280" cy="591477"/>
          </a:xfrm>
        </p:spPr>
        <p:txBody>
          <a:bodyPr/>
          <a:lstStyle/>
          <a:p>
            <a:r>
              <a:rPr lang="en-US" sz="2400" dirty="0"/>
              <a:t>Because it has “short term memory”, ask it for functional specifications first for complex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C406-BBF5-7568-7BE2-D16A5D57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9E2C7-6D45-9147-1318-CFD97C4ED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A61B7-5998-6E4B-5BCD-E7FC4A0D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5346"/>
            <a:ext cx="7772400" cy="258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4BFFC-FFD4-2E46-D2EB-41B87FB0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29851-714B-B713-EC2D-75080368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45D-A5A8-E4FA-290C-0F85A826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1589-D4F9-2047-4F9F-0AD36C510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8E7E-1C7E-28A0-B284-6909EC84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17" y="1198410"/>
            <a:ext cx="3947519" cy="338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6389D-2EF7-4088-F68E-860A965F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22" y="2818283"/>
            <a:ext cx="4149995" cy="36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5/23/23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54906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0159B-7A66-20E1-83F5-051D0EA6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9E995-0A57-FEEB-641B-AA9E9DA7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E5A5-D002-6B44-258D-0C5DCC67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2DABF-BB42-8E76-D858-18D0F30DD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75C5D-D69F-59F0-A388-5B9F38F8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2" y="1091665"/>
            <a:ext cx="4242848" cy="4237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0C80D-053E-95D9-F5BF-9A0A1F79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75" y="3210230"/>
            <a:ext cx="4307052" cy="31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1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2ED71-2B2D-B693-63B9-B74520A5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03E2F-BCF5-4EC4-544C-56D75EC1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D05D4-DAA4-90A7-5342-18C39D58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A4E08-D82E-564F-CA9E-2AD6E4AD2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ED570-A115-6015-4A39-B53D10FA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09" y="1389888"/>
            <a:ext cx="4729781" cy="4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36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16967-F05D-6CB9-AF96-22D32918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5F7032-929E-E0EA-7607-1C2C83D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B5F34-0E72-B3F8-F140-394CD9B1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05147-D3A0-A85E-57E5-D24BE108F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B6B2B-15C1-83D4-1753-11883010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47568"/>
            <a:ext cx="7772400" cy="9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85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2FA3-A84E-366C-E672-71BEA27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1ADAB-908C-F533-D548-4138CDAB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F34E-B121-E027-A543-16BAFD9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9408-CAE7-A61A-4468-DAC89963F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ED1B2-44A1-2343-1514-FE6A8E73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9706"/>
            <a:ext cx="7772400" cy="423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EABAE-B55D-D481-B494-2F1B0AAA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3129"/>
            <a:ext cx="7772400" cy="65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5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B58B7-21D3-0ED4-F563-4A724FD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5823F-6DCD-0858-AAF5-240D7431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6F34-58FC-AB8B-354A-9F217588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6081-5E7C-E4F5-9B43-329408ADB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2E67B-62C1-6620-3889-F58C327D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96"/>
            <a:ext cx="7772400" cy="67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9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91410-4EE3-CDFF-8C2F-85D13C92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734043-AE70-B77A-2C60-8F31EA58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365126"/>
            <a:ext cx="8766048" cy="591477"/>
          </a:xfrm>
        </p:spPr>
        <p:txBody>
          <a:bodyPr/>
          <a:lstStyle/>
          <a:p>
            <a:r>
              <a:rPr lang="en-US" sz="2000" dirty="0"/>
              <a:t>Let’s examine a GPT output and understand its value through critique.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05617-849A-A574-DAF8-6D44DF2C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9936F-7586-4F2B-E847-1122AF5E4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4C716-EBA8-EBE2-9986-D4FD07545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0245"/>
            <a:ext cx="7772400" cy="35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22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EB7B1-A6B0-6455-A3BD-63A3F4F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9F614-2700-4053-8CBE-44227799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40B84-868B-C753-CF3F-2B2F74FF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F6DA8-64E9-6A75-6C94-BEAD730C1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7302-1D80-27FE-9661-FC9530C4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0245"/>
            <a:ext cx="7772400" cy="35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2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A33B7-46F9-7BDD-8DD7-FA903930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DF202-B824-E095-57FC-6664108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90C0-00A6-8287-31C4-D4996B3F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5B4B-192F-E4CD-E38D-5EEA2BDA9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37AAF-271B-E30E-14C1-CFEE4E89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0918"/>
            <a:ext cx="7772400" cy="38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3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55353-BFE6-CED2-9F0B-026C2E20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205C4-C834-4D3C-3256-5FD40112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FF43-3AC6-9953-F2AC-8C973598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067E9-D7ED-05F7-370B-4857DFC69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32F56-904F-57F2-E600-50E907BA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4874"/>
            <a:ext cx="7772400" cy="33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8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5/23/23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397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91D7-E6E6-0A4C-BAAA-C5473624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5/23/23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4E158-8409-CA4C-9FA6-EBDFA1E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C6980E-4E6F-2A46-A208-8286863C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CC3B70-14F9-764E-AD4A-AFB3CE04E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7" descr="Chapt1 Text Mining Workflow v3.png">
            <a:extLst>
              <a:ext uri="{FF2B5EF4-FFF2-40B4-BE49-F238E27FC236}">
                <a16:creationId xmlns:a16="http://schemas.microsoft.com/office/drawing/2014/main" id="{7E5C30C1-7BAC-5B47-AC78-E8EFAF24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15E572-D3BC-A545-9AE0-A94646A8AE83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10" name="Arrow: Down 4">
              <a:extLst>
                <a:ext uri="{FF2B5EF4-FFF2-40B4-BE49-F238E27FC236}">
                  <a16:creationId xmlns:a16="http://schemas.microsoft.com/office/drawing/2014/main" id="{9CBC49F3-2444-594D-BF3C-CCA1C4FEF05B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F77A6-CDF0-B64C-BA16-0D964FCE12D0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EF483-6E49-8D40-9BF1-028ED918C725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849EA9-5C3E-5143-8312-466227603339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4" name="Isosceles Triangle 11">
            <a:extLst>
              <a:ext uri="{FF2B5EF4-FFF2-40B4-BE49-F238E27FC236}">
                <a16:creationId xmlns:a16="http://schemas.microsoft.com/office/drawing/2014/main" id="{88E6E5F8-4FB3-6444-8D91-413EA7D3B0C3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5820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985" y="365126"/>
            <a:ext cx="8625365" cy="591477"/>
          </a:xfrm>
        </p:spPr>
        <p:txBody>
          <a:bodyPr/>
          <a:lstStyle/>
          <a:p>
            <a:r>
              <a:rPr lang="en-US" dirty="0"/>
              <a:t>Two Popular Approaches </a:t>
            </a:r>
            <a:r>
              <a:rPr lang="en-US" i="1" dirty="0"/>
              <a:t>– OLD SCHOOL!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1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BD597-4AD7-8FC0-AAAC-9B0E347C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C8AC9-9E77-3428-01F8-02B649C1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Glossary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2984-EC1C-C234-6451-6D7F93F5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FB6E-F792-41C0-5924-E0BC1264E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38DD8-8A86-AF21-6A20-42495F01D5C8}"/>
              </a:ext>
            </a:extLst>
          </p:cNvPr>
          <p:cNvSpPr txBox="1"/>
          <p:nvPr/>
        </p:nvSpPr>
        <p:spPr>
          <a:xfrm>
            <a:off x="469339" y="1117903"/>
            <a:ext cx="547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GPT</a:t>
            </a:r>
            <a:r>
              <a:rPr lang="en-US" dirty="0"/>
              <a:t> - GPT stands for Generative Pre-trained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79173-6671-CE59-B3AC-B000F7130FE0}"/>
              </a:ext>
            </a:extLst>
          </p:cNvPr>
          <p:cNvSpPr txBox="1"/>
          <p:nvPr/>
        </p:nvSpPr>
        <p:spPr>
          <a:xfrm>
            <a:off x="469340" y="1581395"/>
            <a:ext cx="7946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Word Embedding 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library(text2vec) </a:t>
            </a:r>
            <a:r>
              <a:rPr lang="en-US" dirty="0"/>
              <a:t>representations of words, phrases and documents as vectors of real numbers. </a:t>
            </a:r>
            <a:r>
              <a:rPr lang="en-US" b="0" i="0" dirty="0">
                <a:effectLst/>
              </a:rPr>
              <a:t>It is a way of representing words and phrases as numerical values that can be used in machine learning algorithms. Word embeddings capture the context of words in a given corpus, allowing machines to understand the meaning of words in relation to each other.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9E74E-E792-5AB4-FBF5-99E17F14C6CA}"/>
              </a:ext>
            </a:extLst>
          </p:cNvPr>
          <p:cNvSpPr txBox="1"/>
          <p:nvPr/>
        </p:nvSpPr>
        <p:spPr>
          <a:xfrm>
            <a:off x="469339" y="3058723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RNN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keras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MXNet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)?,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/>
              <a:t>Recurrent neural network processes sequential data. As data passes through the neural network previous inputs are “remembered” and inform the next prediction. This differs from “feed forward” networks.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C3721-0499-154D-2CA3-5570AF3FE95B}"/>
              </a:ext>
            </a:extLst>
          </p:cNvPr>
          <p:cNvSpPr txBox="1"/>
          <p:nvPr/>
        </p:nvSpPr>
        <p:spPr>
          <a:xfrm>
            <a:off x="469339" y="4384371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Language Transformers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library(transformer) </a:t>
            </a:r>
            <a:r>
              <a:rPr lang="en-US" dirty="0"/>
              <a:t>convert natural language into another form of language. It can be used to translate text from one language to another, or to convert text into a different format such as HTML or a description into a coding language.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89E9D-2515-A7B1-402D-35F9A8F53381}"/>
              </a:ext>
            </a:extLst>
          </p:cNvPr>
          <p:cNvSpPr/>
          <p:nvPr/>
        </p:nvSpPr>
        <p:spPr>
          <a:xfrm>
            <a:off x="469339" y="5793897"/>
            <a:ext cx="7946379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of the size of the data, and speed, you wouldn’t build a GPT in R.</a:t>
            </a:r>
          </a:p>
        </p:txBody>
      </p:sp>
    </p:spTree>
    <p:extLst>
      <p:ext uri="{BB962C8B-B14F-4D97-AF65-F5344CB8AC3E}">
        <p14:creationId xmlns:p14="http://schemas.microsoft.com/office/powerpoint/2010/main" val="759338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4083</TotalTime>
  <Words>1637</Words>
  <Application>Microsoft Macintosh PowerPoint</Application>
  <PresentationFormat>On-screen Show (4:3)</PresentationFormat>
  <Paragraphs>329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 Unicode MS</vt:lpstr>
      <vt:lpstr>Arial</vt:lpstr>
      <vt:lpstr>Calibri</vt:lpstr>
      <vt:lpstr>Calibri Light</vt:lpstr>
      <vt:lpstr>Consolas</vt:lpstr>
      <vt:lpstr>Google Sans</vt:lpstr>
      <vt:lpstr>inherit</vt:lpstr>
      <vt:lpstr>Lato</vt:lpstr>
      <vt:lpstr>proxima-nova</vt:lpstr>
      <vt:lpstr>1_Office Theme</vt:lpstr>
      <vt:lpstr>NLP &amp; GPT</vt:lpstr>
      <vt:lpstr>Shameless Plug #1</vt:lpstr>
      <vt:lpstr>Shameless Plug #2</vt:lpstr>
      <vt:lpstr>What is Text Mining?</vt:lpstr>
      <vt:lpstr>What is Text Mining?</vt:lpstr>
      <vt:lpstr>TM Project Workflow</vt:lpstr>
      <vt:lpstr>Text Mining Workflow</vt:lpstr>
      <vt:lpstr>Two Popular Approaches – OLD SCHOOL!</vt:lpstr>
      <vt:lpstr>GPT Glossary</vt:lpstr>
      <vt:lpstr>Vector/Pattern/DNN – Generative [GPT]</vt:lpstr>
      <vt:lpstr>Generative [GPT]</vt:lpstr>
      <vt:lpstr>NLP/TM Challenges - Disambiguation</vt:lpstr>
      <vt:lpstr>NLP is hard!</vt:lpstr>
      <vt:lpstr>Channel affects language</vt:lpstr>
      <vt:lpstr>Messenger affects language</vt:lpstr>
      <vt:lpstr>Hipster expression is evolving rapidly due to technology.</vt:lpstr>
      <vt:lpstr>Gen Y/Z expression is evolving rapidly due to technology.</vt:lpstr>
      <vt:lpstr>Audience affects language</vt:lpstr>
      <vt:lpstr>Rather than build GPTs w/R, let’s use openAI’s</vt:lpstr>
      <vt:lpstr>What is an API?</vt:lpstr>
      <vt:lpstr>PowerPoint Presentation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https://github.com/mckaywrigley/chatbot-ui </vt:lpstr>
      <vt:lpstr>Let’s explore openAI’s API for GPT</vt:lpstr>
      <vt:lpstr>A_exampleOpenAPI.R</vt:lpstr>
      <vt:lpstr>We can build support functions for our coding</vt:lpstr>
      <vt:lpstr>Let’s get something more specific to help our coding.</vt:lpstr>
      <vt:lpstr>You can load these easily anytime you’re coding for the cases to help you if needed!</vt:lpstr>
      <vt:lpstr>In this class you can use this tool but my expectations are high.  </vt:lpstr>
      <vt:lpstr>As a tool, you have to learn how to extract the best from it.</vt:lpstr>
      <vt:lpstr>As a tool, you have to learn how to extract the best from it.</vt:lpstr>
      <vt:lpstr>Best Practice: Give it examples</vt:lpstr>
      <vt:lpstr>PowerPoint Presentation</vt:lpstr>
      <vt:lpstr>Other best practices – use those 4096 tokens!</vt:lpstr>
      <vt:lpstr>Because it has “short term memory”, ask it for functional specifications first for complex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examine a GPT output and understand its value through critique.</vt:lpstr>
      <vt:lpstr>PowerPoint Presentation</vt:lpstr>
      <vt:lpstr>PowerPoint Presentation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133</cp:revision>
  <cp:lastPrinted>2018-11-26T18:56:28Z</cp:lastPrinted>
  <dcterms:created xsi:type="dcterms:W3CDTF">2018-05-23T17:24:59Z</dcterms:created>
  <dcterms:modified xsi:type="dcterms:W3CDTF">2023-05-23T14:01:17Z</dcterms:modified>
</cp:coreProperties>
</file>